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0" r:id="rId2"/>
  </p:sldMasterIdLst>
  <p:notesMasterIdLst>
    <p:notesMasterId r:id="rId9"/>
  </p:notesMasterIdLst>
  <p:sldIdLst>
    <p:sldId id="257" r:id="rId3"/>
    <p:sldId id="263" r:id="rId4"/>
    <p:sldId id="264" r:id="rId5"/>
    <p:sldId id="265" r:id="rId6"/>
    <p:sldId id="266" r:id="rId7"/>
    <p:sldId id="258" r:id="rId8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46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6218E4-1A25-4159-B4B5-B063FE4CF3CC}" type="datetimeFigureOut">
              <a:rPr lang="hu-HU" smtClean="0"/>
              <a:pPr/>
              <a:t>2019.12.18.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8BBDAB-9B1F-4CCB-8869-FF20B8476FD8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06419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Jegyzetek hely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hu-HU" altLang="hu-HU" smtClean="0"/>
          </a:p>
        </p:txBody>
      </p:sp>
      <p:sp>
        <p:nvSpPr>
          <p:cNvPr id="19460" name="Dia számának hely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EC50647F-9478-45F1-90B8-0E7D0973FB13}" type="slidenum">
              <a:rPr lang="hu-HU" altLang="hu-HU">
                <a:solidFill>
                  <a:prstClr val="black"/>
                </a:solidFill>
                <a:latin typeface="Calibri" pitchFamily="34" charset="0"/>
              </a:rPr>
              <a:pPr/>
              <a:t>1</a:t>
            </a:fld>
            <a:endParaRPr lang="hu-HU" altLang="hu-HU">
              <a:solidFill>
                <a:prstClr val="black"/>
              </a:solidFill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Jegyzetek hely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hu-HU" altLang="hu-HU" smtClean="0"/>
          </a:p>
        </p:txBody>
      </p:sp>
      <p:sp>
        <p:nvSpPr>
          <p:cNvPr id="20484" name="Dia számának hely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096078FA-3595-4608-8F88-05A073795E67}" type="slidenum">
              <a:rPr lang="hu-HU" altLang="hu-HU">
                <a:solidFill>
                  <a:prstClr val="black"/>
                </a:solidFill>
                <a:latin typeface="Calibri" pitchFamily="34" charset="0"/>
              </a:rPr>
              <a:pPr/>
              <a:t>6</a:t>
            </a:fld>
            <a:endParaRPr lang="hu-HU" altLang="hu-HU">
              <a:solidFill>
                <a:prstClr val="black"/>
              </a:solidFill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/>
          <p:cNvSpPr txBox="1">
            <a:spLocks/>
          </p:cNvSpPr>
          <p:nvPr userDrawn="1"/>
        </p:nvSpPr>
        <p:spPr>
          <a:xfrm>
            <a:off x="447675" y="44450"/>
            <a:ext cx="4411663" cy="8636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 cap="all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hu-HU" smtClean="0">
                <a:solidFill>
                  <a:prstClr val="white"/>
                </a:solidFill>
              </a:rPr>
              <a:t>Mintacím szerkesztése</a:t>
            </a:r>
            <a:endParaRPr lang="hu-HU">
              <a:solidFill>
                <a:prstClr val="white"/>
              </a:solidFill>
            </a:endParaRPr>
          </a:p>
        </p:txBody>
      </p:sp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9743C3-B611-447E-9E1A-22D4CD7C7DEC}" type="datetimeFigureOut">
              <a:rPr lang="hu-H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2019.12.18.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860A97-A0B8-4F9C-B2E0-BEA0326A8BC3}" type="slidenum">
              <a:rPr lang="hu-H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5301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/>
          <p:cNvSpPr txBox="1">
            <a:spLocks/>
          </p:cNvSpPr>
          <p:nvPr userDrawn="1"/>
        </p:nvSpPr>
        <p:spPr>
          <a:xfrm>
            <a:off x="447675" y="44450"/>
            <a:ext cx="4411663" cy="8636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 cap="all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hu-HU" smtClean="0">
                <a:solidFill>
                  <a:prstClr val="white"/>
                </a:solidFill>
              </a:rPr>
              <a:t>Mintacím szerkesztése</a:t>
            </a:r>
            <a:endParaRPr lang="hu-HU">
              <a:solidFill>
                <a:prstClr val="white"/>
              </a:solidFill>
            </a:endParaRPr>
          </a:p>
        </p:txBody>
      </p:sp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9743C3-B611-447E-9E1A-22D4CD7C7DEC}" type="datetimeFigureOut">
              <a:rPr lang="hu-H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2019.12.18.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860A97-A0B8-4F9C-B2E0-BEA0326A8BC3}" type="slidenum">
              <a:rPr lang="hu-H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4814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700075" cy="936104"/>
          </a:xfrm>
        </p:spPr>
        <p:txBody>
          <a:bodyPr/>
          <a:lstStyle>
            <a:lvl1pPr algn="l">
              <a:defRPr sz="2400"/>
            </a:lvl1pPr>
          </a:lstStyle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8901B4-B14D-47D9-8AB1-FFE5312E529B}" type="datetimeFigureOut">
              <a:rPr lang="hu-H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2019.12.18.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68ED6E-775F-4649-8C40-269E7F8710CD}" type="slidenum">
              <a:rPr lang="hu-H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46340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/>
          <p:cNvSpPr txBox="1">
            <a:spLocks/>
          </p:cNvSpPr>
          <p:nvPr userDrawn="1"/>
        </p:nvSpPr>
        <p:spPr>
          <a:xfrm>
            <a:off x="447675" y="44450"/>
            <a:ext cx="4411663" cy="8636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 cap="all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hu-HU" smtClean="0">
                <a:solidFill>
                  <a:prstClr val="white"/>
                </a:solidFill>
              </a:rPr>
              <a:t>Mintacím szerkesztése</a:t>
            </a:r>
            <a:endParaRPr lang="hu-HU">
              <a:solidFill>
                <a:prstClr val="white"/>
              </a:solidFill>
            </a:endParaRP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BD972-36E7-4D77-979C-E631FF79B694}" type="datetimeFigureOut">
              <a:rPr lang="hu-H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2019.12.18.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205D9F-64B6-4BBE-9BC8-4394DE5E4F60}" type="slidenum">
              <a:rPr lang="hu-H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84826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CF3CA0-21B9-4AC8-9231-5A8138039557}" type="datetimeFigureOut">
              <a:rPr lang="hu-H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2019.12.18.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D0F70F-21D1-4B22-9D78-75BC6B4F8EAB}" type="slidenum">
              <a:rPr lang="hu-H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24347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D0DFA3-5519-417C-A2EE-A41446DFAABD}" type="datetimeFigureOut">
              <a:rPr lang="hu-H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2019.12.18.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0C2276-9F09-4CB4-AF33-D1D75032003E}" type="slidenum">
              <a:rPr lang="hu-H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99797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6" name="Tartalom helye 2"/>
          <p:cNvSpPr>
            <a:spLocks noGrp="1"/>
          </p:cNvSpPr>
          <p:nvPr>
            <p:ph idx="1"/>
          </p:nvPr>
        </p:nvSpPr>
        <p:spPr>
          <a:xfrm>
            <a:off x="447989" y="1628800"/>
            <a:ext cx="5111750" cy="469106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7" name="Kép helye 2"/>
          <p:cNvSpPr>
            <a:spLocks noGrp="1"/>
          </p:cNvSpPr>
          <p:nvPr>
            <p:ph type="pic" idx="13"/>
          </p:nvPr>
        </p:nvSpPr>
        <p:spPr>
          <a:xfrm>
            <a:off x="5724128" y="1633102"/>
            <a:ext cx="3240360" cy="4691063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/>
          </a:p>
        </p:txBody>
      </p:sp>
    </p:spTree>
    <p:extLst>
      <p:ext uri="{BB962C8B-B14F-4D97-AF65-F5344CB8AC3E}">
        <p14:creationId xmlns:p14="http://schemas.microsoft.com/office/powerpoint/2010/main" val="23466264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1435100"/>
            <a:ext cx="5111750" cy="46910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9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412043" cy="864096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776652-88A8-44D1-99A6-9E93BB823688}" type="datetimeFigureOut">
              <a:rPr lang="hu-H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2019.12.18.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4E452D-3B5F-48A2-84AA-4ED94E57C807}" type="slidenum">
              <a:rPr lang="hu-H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23337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3F1F09-2A8C-4285-9424-26F32E519498}" type="datetimeFigureOut">
              <a:rPr lang="hu-H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2019.12.18.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BFAED3-8C26-4D81-84F6-1011152F7EDA}" type="slidenum">
              <a:rPr lang="hu-H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76937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8"/>
          <p:cNvSpPr>
            <a:spLocks noGrp="1"/>
          </p:cNvSpPr>
          <p:nvPr>
            <p:ph type="title"/>
          </p:nvPr>
        </p:nvSpPr>
        <p:spPr>
          <a:xfrm>
            <a:off x="4495800" y="2286000"/>
            <a:ext cx="4419600" cy="1143000"/>
          </a:xfrm>
        </p:spPr>
        <p:txBody>
          <a:bodyPr anchor="t">
            <a:noAutofit/>
          </a:bodyPr>
          <a:lstStyle>
            <a:lvl1pPr algn="l">
              <a:defRPr sz="44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4495800" y="3886200"/>
            <a:ext cx="4343400" cy="914400"/>
          </a:xfrm>
        </p:spPr>
        <p:txBody>
          <a:bodyPr/>
          <a:lstStyle>
            <a:lvl1pPr marL="514350" indent="-514350" algn="l">
              <a:spcAft>
                <a:spcPts val="600"/>
              </a:spcAft>
              <a:buFontTx/>
              <a:buNone/>
              <a:defRPr cap="all" baseline="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buNone/>
              <a:defRPr/>
            </a:lvl2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</p:txBody>
      </p:sp>
    </p:spTree>
    <p:extLst>
      <p:ext uri="{BB962C8B-B14F-4D97-AF65-F5344CB8AC3E}">
        <p14:creationId xmlns:p14="http://schemas.microsoft.com/office/powerpoint/2010/main" val="4216588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700075" cy="936104"/>
          </a:xfrm>
        </p:spPr>
        <p:txBody>
          <a:bodyPr/>
          <a:lstStyle>
            <a:lvl1pPr algn="l">
              <a:defRPr sz="2400"/>
            </a:lvl1pPr>
          </a:lstStyle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8901B4-B14D-47D9-8AB1-FFE5312E529B}" type="datetimeFigureOut">
              <a:rPr lang="hu-H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2019.12.18.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68ED6E-775F-4649-8C40-269E7F8710CD}" type="slidenum">
              <a:rPr lang="hu-H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4337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/>
          <p:cNvSpPr txBox="1">
            <a:spLocks/>
          </p:cNvSpPr>
          <p:nvPr userDrawn="1"/>
        </p:nvSpPr>
        <p:spPr>
          <a:xfrm>
            <a:off x="447675" y="44450"/>
            <a:ext cx="4411663" cy="8636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 cap="all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hu-HU" smtClean="0">
                <a:solidFill>
                  <a:prstClr val="white"/>
                </a:solidFill>
              </a:rPr>
              <a:t>Mintacím szerkesztése</a:t>
            </a:r>
            <a:endParaRPr lang="hu-HU">
              <a:solidFill>
                <a:prstClr val="white"/>
              </a:solidFill>
            </a:endParaRP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BD972-36E7-4D77-979C-E631FF79B694}" type="datetimeFigureOut">
              <a:rPr lang="hu-H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2019.12.18.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205D9F-64B6-4BBE-9BC8-4394DE5E4F60}" type="slidenum">
              <a:rPr lang="hu-H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6153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CF3CA0-21B9-4AC8-9231-5A8138039557}" type="datetimeFigureOut">
              <a:rPr lang="hu-H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2019.12.18.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D0F70F-21D1-4B22-9D78-75BC6B4F8EAB}" type="slidenum">
              <a:rPr lang="hu-H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8688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D0DFA3-5519-417C-A2EE-A41446DFAABD}" type="datetimeFigureOut">
              <a:rPr lang="hu-H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2019.12.18.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0C2276-9F09-4CB4-AF33-D1D75032003E}" type="slidenum">
              <a:rPr lang="hu-H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6748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6" name="Tartalom helye 2"/>
          <p:cNvSpPr>
            <a:spLocks noGrp="1"/>
          </p:cNvSpPr>
          <p:nvPr>
            <p:ph idx="1"/>
          </p:nvPr>
        </p:nvSpPr>
        <p:spPr>
          <a:xfrm>
            <a:off x="447989" y="1628800"/>
            <a:ext cx="5111750" cy="469106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7" name="Kép helye 2"/>
          <p:cNvSpPr>
            <a:spLocks noGrp="1"/>
          </p:cNvSpPr>
          <p:nvPr>
            <p:ph type="pic" idx="13"/>
          </p:nvPr>
        </p:nvSpPr>
        <p:spPr>
          <a:xfrm>
            <a:off x="5724128" y="1633102"/>
            <a:ext cx="3240360" cy="4691063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/>
          </a:p>
        </p:txBody>
      </p:sp>
    </p:spTree>
    <p:extLst>
      <p:ext uri="{BB962C8B-B14F-4D97-AF65-F5344CB8AC3E}">
        <p14:creationId xmlns:p14="http://schemas.microsoft.com/office/powerpoint/2010/main" val="2199465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1435100"/>
            <a:ext cx="5111750" cy="46910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9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412043" cy="864096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776652-88A8-44D1-99A6-9E93BB823688}" type="datetimeFigureOut">
              <a:rPr lang="hu-H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2019.12.18.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4E452D-3B5F-48A2-84AA-4ED94E57C807}" type="slidenum">
              <a:rPr lang="hu-H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2311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3F1F09-2A8C-4285-9424-26F32E519498}" type="datetimeFigureOut">
              <a:rPr lang="hu-H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2019.12.18.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BFAED3-8C26-4D81-84F6-1011152F7EDA}" type="slidenum">
              <a:rPr lang="hu-H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8114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8"/>
          <p:cNvSpPr>
            <a:spLocks noGrp="1"/>
          </p:cNvSpPr>
          <p:nvPr>
            <p:ph type="title"/>
          </p:nvPr>
        </p:nvSpPr>
        <p:spPr>
          <a:xfrm>
            <a:off x="4495800" y="2286000"/>
            <a:ext cx="4419600" cy="1143000"/>
          </a:xfrm>
        </p:spPr>
        <p:txBody>
          <a:bodyPr anchor="t">
            <a:noAutofit/>
          </a:bodyPr>
          <a:lstStyle>
            <a:lvl1pPr algn="l">
              <a:defRPr sz="44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4495800" y="3886200"/>
            <a:ext cx="4343400" cy="914400"/>
          </a:xfrm>
        </p:spPr>
        <p:txBody>
          <a:bodyPr/>
          <a:lstStyle>
            <a:lvl1pPr marL="514350" indent="-514350" algn="l">
              <a:spcAft>
                <a:spcPts val="600"/>
              </a:spcAft>
              <a:buFontTx/>
              <a:buNone/>
              <a:defRPr cap="all" baseline="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buNone/>
              <a:defRPr/>
            </a:lvl2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</p:txBody>
      </p:sp>
    </p:spTree>
    <p:extLst>
      <p:ext uri="{BB962C8B-B14F-4D97-AF65-F5344CB8AC3E}">
        <p14:creationId xmlns:p14="http://schemas.microsoft.com/office/powerpoint/2010/main" val="4272367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1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47675" y="44450"/>
            <a:ext cx="4411663" cy="863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1027" name="Szöveg hely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Mintaszöveg szerkesztése</a:t>
            </a:r>
          </a:p>
          <a:p>
            <a:pPr lvl="1"/>
            <a:r>
              <a:rPr lang="hu-HU" altLang="hu-HU" smtClean="0"/>
              <a:t>Második szint</a:t>
            </a:r>
          </a:p>
          <a:p>
            <a:pPr lvl="2"/>
            <a:r>
              <a:rPr lang="hu-HU" altLang="hu-HU" smtClean="0"/>
              <a:t>Harmadik szint</a:t>
            </a:r>
          </a:p>
          <a:p>
            <a:pPr lvl="3"/>
            <a:r>
              <a:rPr lang="hu-HU" altLang="hu-HU" smtClean="0"/>
              <a:t>Negyedik szint</a:t>
            </a:r>
          </a:p>
          <a:p>
            <a:pPr lvl="4"/>
            <a:r>
              <a:rPr lang="hu-HU" altLang="hu-HU" smtClean="0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457200">
              <a:defRPr/>
            </a:pPr>
            <a:fld id="{E72147E4-B1C3-411D-A6DB-40CEE1F57736}" type="datetimeFigureOut">
              <a:rPr lang="hu-HU">
                <a:solidFill>
                  <a:prstClr val="black">
                    <a:tint val="75000"/>
                  </a:prstClr>
                </a:solidFill>
              </a:rPr>
              <a:pPr defTabSz="457200">
                <a:defRPr/>
              </a:pPr>
              <a:t>2019.12.18.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457200">
              <a:defRPr/>
            </a:pPr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457200">
              <a:defRPr/>
            </a:pPr>
            <a:fld id="{D540764D-589A-41F2-8E23-1CE317390A99}" type="slidenum">
              <a:rPr lang="hu-HU">
                <a:solidFill>
                  <a:prstClr val="black">
                    <a:tint val="75000"/>
                  </a:prstClr>
                </a:solidFill>
              </a:rPr>
              <a:pPr defTabSz="457200">
                <a:defRPr/>
              </a:pPr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0908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algn="l" rtl="0" fontAlgn="base">
        <a:spcBef>
          <a:spcPct val="0"/>
        </a:spcBef>
        <a:spcAft>
          <a:spcPct val="0"/>
        </a:spcAft>
        <a:defRPr sz="2400" b="1" kern="1200" cap="all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1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47675" y="44450"/>
            <a:ext cx="4411663" cy="863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1027" name="Szöveg hely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Mintaszöveg szerkesztése</a:t>
            </a:r>
          </a:p>
          <a:p>
            <a:pPr lvl="1"/>
            <a:r>
              <a:rPr lang="hu-HU" altLang="hu-HU" smtClean="0"/>
              <a:t>Második szint</a:t>
            </a:r>
          </a:p>
          <a:p>
            <a:pPr lvl="2"/>
            <a:r>
              <a:rPr lang="hu-HU" altLang="hu-HU" smtClean="0"/>
              <a:t>Harmadik szint</a:t>
            </a:r>
          </a:p>
          <a:p>
            <a:pPr lvl="3"/>
            <a:r>
              <a:rPr lang="hu-HU" altLang="hu-HU" smtClean="0"/>
              <a:t>Negyedik szint</a:t>
            </a:r>
          </a:p>
          <a:p>
            <a:pPr lvl="4"/>
            <a:r>
              <a:rPr lang="hu-HU" altLang="hu-HU" smtClean="0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457200">
              <a:defRPr/>
            </a:pPr>
            <a:fld id="{E72147E4-B1C3-411D-A6DB-40CEE1F57736}" type="datetimeFigureOut">
              <a:rPr lang="hu-HU">
                <a:solidFill>
                  <a:prstClr val="black">
                    <a:tint val="75000"/>
                  </a:prstClr>
                </a:solidFill>
              </a:rPr>
              <a:pPr defTabSz="457200">
                <a:defRPr/>
              </a:pPr>
              <a:t>2019.12.18.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457200">
              <a:defRPr/>
            </a:pPr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457200">
              <a:defRPr/>
            </a:pPr>
            <a:fld id="{D540764D-589A-41F2-8E23-1CE317390A99}" type="slidenum">
              <a:rPr lang="hu-HU">
                <a:solidFill>
                  <a:prstClr val="black">
                    <a:tint val="75000"/>
                  </a:prstClr>
                </a:solidFill>
              </a:rPr>
              <a:pPr defTabSz="457200">
                <a:defRPr/>
              </a:pPr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7907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</p:sldLayoutIdLst>
  <p:txStyles>
    <p:titleStyle>
      <a:lvl1pPr algn="l" rtl="0" fontAlgn="base">
        <a:spcBef>
          <a:spcPct val="0"/>
        </a:spcBef>
        <a:spcAft>
          <a:spcPct val="0"/>
        </a:spcAft>
        <a:defRPr sz="2400" b="1" kern="1200" cap="all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1000125"/>
            <a:ext cx="9144000" cy="2944813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hu-HU" sz="2800" dirty="0"/>
              <a:t>Generációs hidak</a:t>
            </a:r>
            <a:r>
              <a:rPr lang="hu-HU" sz="2800" smtClean="0"/>
              <a:t/>
            </a:r>
            <a:br>
              <a:rPr lang="hu-HU" sz="2800" smtClean="0"/>
            </a:br>
            <a:r>
              <a:rPr lang="hu-HU" sz="2800" smtClean="0"/>
              <a:t/>
            </a:r>
            <a:br>
              <a:rPr lang="hu-HU" sz="2800" smtClean="0"/>
            </a:br>
            <a:r>
              <a:rPr lang="hu-HU" sz="2000"/>
              <a:t>Transznacionális együttműködések</a:t>
            </a:r>
            <a:br>
              <a:rPr lang="hu-HU" sz="2000"/>
            </a:br>
            <a:r>
              <a:rPr lang="hu-HU" sz="2000"/>
              <a:t>„Vallás és kultúra a családokért - Nemzetközi kutatás a vallás és nemzeti identitás relációjának feltérképezésére, a közösség fejlesztésére”</a:t>
            </a:r>
            <a:br>
              <a:rPr lang="hu-HU" sz="2000"/>
            </a:br>
            <a:r>
              <a:rPr lang="hu-HU" sz="2000"/>
              <a:t/>
            </a:r>
            <a:br>
              <a:rPr lang="hu-HU" sz="2000"/>
            </a:br>
            <a:r>
              <a:rPr lang="hu-HU" sz="2000"/>
              <a:t>Átányi Református Egyházközség </a:t>
            </a:r>
            <a:br>
              <a:rPr lang="hu-HU" sz="2000"/>
            </a:br>
            <a:r>
              <a:rPr lang="hu-HU" sz="2000"/>
              <a:t>EFOP-5.2.2-17-2017-00037</a:t>
            </a:r>
            <a:r>
              <a:rPr lang="hu-HU" sz="2000" dirty="0" smtClean="0"/>
              <a:t/>
            </a:r>
            <a:br>
              <a:rPr lang="hu-HU" sz="2000" dirty="0" smtClean="0"/>
            </a:br>
            <a:r>
              <a:rPr lang="hu-HU" sz="2000" dirty="0" smtClean="0"/>
              <a:t/>
            </a:r>
            <a:br>
              <a:rPr lang="hu-HU" sz="2000" dirty="0" smtClean="0"/>
            </a:br>
            <a:r>
              <a:rPr lang="hu-HU" sz="2000" dirty="0" smtClean="0"/>
              <a:t> 2019. szeptember 20.</a:t>
            </a: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3375895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91580" y="1484784"/>
            <a:ext cx="7560840" cy="576064"/>
          </a:xfrm>
        </p:spPr>
        <p:txBody>
          <a:bodyPr/>
          <a:lstStyle/>
          <a:p>
            <a:pPr algn="ctr"/>
            <a:r>
              <a:rPr lang="hu-HU" sz="2800" dirty="0" smtClean="0">
                <a:solidFill>
                  <a:schemeClr val="tx1"/>
                </a:solidFill>
              </a:rPr>
              <a:t>Generáció</a:t>
            </a:r>
            <a:endParaRPr lang="hu-HU" sz="2800" dirty="0">
              <a:solidFill>
                <a:schemeClr val="tx1"/>
              </a:solidFill>
            </a:endParaRPr>
          </a:p>
        </p:txBody>
      </p:sp>
      <p:sp>
        <p:nvSpPr>
          <p:cNvPr id="4" name="Téglalap 3"/>
          <p:cNvSpPr/>
          <p:nvPr/>
        </p:nvSpPr>
        <p:spPr>
          <a:xfrm>
            <a:off x="827584" y="3212976"/>
            <a:ext cx="799288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400" dirty="0"/>
              <a:t>Egy  korban élő és kb. azonos korú emberek </a:t>
            </a:r>
            <a:r>
              <a:rPr lang="hu-HU" sz="2400" dirty="0" smtClean="0"/>
              <a:t>összessége</a:t>
            </a:r>
          </a:p>
          <a:p>
            <a:endParaRPr lang="hu-HU" sz="2400" dirty="0" smtClean="0"/>
          </a:p>
          <a:p>
            <a:endParaRPr lang="hu-HU" sz="2400" dirty="0"/>
          </a:p>
          <a:p>
            <a:r>
              <a:rPr lang="hu-HU" sz="2400" dirty="0" smtClean="0"/>
              <a:t>Egymást  </a:t>
            </a:r>
            <a:r>
              <a:rPr lang="hu-HU" sz="2400" dirty="0"/>
              <a:t>felváltó  utódok  életének  </a:t>
            </a:r>
            <a:r>
              <a:rPr lang="hu-HU" sz="2400" dirty="0" smtClean="0"/>
              <a:t>időszaka.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3292888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71600" y="1484784"/>
            <a:ext cx="7344816" cy="864097"/>
          </a:xfrm>
        </p:spPr>
        <p:txBody>
          <a:bodyPr/>
          <a:lstStyle/>
          <a:p>
            <a:pPr lvl="0" algn="ctr"/>
            <a:r>
              <a:rPr lang="hu-HU" sz="3200" dirty="0">
                <a:solidFill>
                  <a:schemeClr val="tx1"/>
                </a:solidFill>
              </a:rPr>
              <a:t>A generációk típusai</a:t>
            </a:r>
            <a:r>
              <a:rPr lang="hu-HU" sz="2400" dirty="0">
                <a:solidFill>
                  <a:schemeClr val="tx1"/>
                </a:solidFill>
              </a:rPr>
              <a:t/>
            </a:r>
            <a:br>
              <a:rPr lang="hu-HU" sz="2400" dirty="0">
                <a:solidFill>
                  <a:schemeClr val="tx1"/>
                </a:solidFill>
              </a:rPr>
            </a:br>
            <a:endParaRPr lang="hu-HU" sz="2400" dirty="0">
              <a:solidFill>
                <a:schemeClr val="tx1"/>
              </a:solidFill>
            </a:endParaRPr>
          </a:p>
        </p:txBody>
      </p:sp>
      <p:sp>
        <p:nvSpPr>
          <p:cNvPr id="4" name="Téglalap 3"/>
          <p:cNvSpPr/>
          <p:nvPr/>
        </p:nvSpPr>
        <p:spPr>
          <a:xfrm>
            <a:off x="755576" y="2420888"/>
            <a:ext cx="7632848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hu-HU" sz="2000" dirty="0"/>
              <a:t>Csendes vagy veterán generáció (születési idejük:1925–1942</a:t>
            </a:r>
            <a:r>
              <a:rPr lang="hu-HU" sz="2000" dirty="0" smtClean="0"/>
              <a:t>)</a:t>
            </a:r>
          </a:p>
          <a:p>
            <a:pPr lvl="0"/>
            <a:endParaRPr lang="hu-HU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000" dirty="0"/>
              <a:t>Baby-boomerek (születési idejük:1943–1960</a:t>
            </a:r>
            <a:r>
              <a:rPr lang="hu-HU" sz="2000" dirty="0" smtClean="0"/>
              <a:t>)</a:t>
            </a:r>
          </a:p>
          <a:p>
            <a:endParaRPr lang="hu-HU" sz="20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hu-HU" sz="2000" dirty="0"/>
              <a:t>X generáció (születési idejük:1961–1981</a:t>
            </a:r>
            <a:r>
              <a:rPr lang="hu-HU" sz="2000" dirty="0" smtClean="0"/>
              <a:t>)</a:t>
            </a:r>
          </a:p>
          <a:p>
            <a:pPr lvl="0"/>
            <a:endParaRPr lang="hu-HU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000" dirty="0"/>
              <a:t>Y generáció (születési idejük:1982–1995</a:t>
            </a:r>
            <a:r>
              <a:rPr lang="hu-HU" sz="2000" dirty="0" smtClean="0"/>
              <a:t>)</a:t>
            </a:r>
          </a:p>
          <a:p>
            <a:endParaRPr lang="hu-HU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000" dirty="0"/>
              <a:t>Z generáció (születési idejük:1996–2010</a:t>
            </a:r>
            <a:r>
              <a:rPr lang="hu-HU" sz="2000" dirty="0" smtClean="0"/>
              <a:t>)</a:t>
            </a:r>
          </a:p>
          <a:p>
            <a:endParaRPr lang="hu-HU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000" dirty="0"/>
              <a:t>Alfa generáció (születési idejük:2010–)</a:t>
            </a:r>
          </a:p>
          <a:p>
            <a:pPr lvl="0"/>
            <a:endParaRPr lang="hu-HU" sz="1600" dirty="0"/>
          </a:p>
        </p:txBody>
      </p:sp>
    </p:spTree>
    <p:extLst>
      <p:ext uri="{BB962C8B-B14F-4D97-AF65-F5344CB8AC3E}">
        <p14:creationId xmlns:p14="http://schemas.microsoft.com/office/powerpoint/2010/main" val="1711647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71600" y="1484784"/>
            <a:ext cx="7344816" cy="864097"/>
          </a:xfrm>
        </p:spPr>
        <p:txBody>
          <a:bodyPr/>
          <a:lstStyle/>
          <a:p>
            <a:pPr lvl="0" algn="ctr"/>
            <a:r>
              <a:rPr lang="hu-HU" sz="3200" dirty="0">
                <a:solidFill>
                  <a:schemeClr val="tx1"/>
                </a:solidFill>
              </a:rPr>
              <a:t>A generációk típusai</a:t>
            </a:r>
            <a:r>
              <a:rPr lang="hu-HU" sz="2400" dirty="0">
                <a:solidFill>
                  <a:schemeClr val="tx1"/>
                </a:solidFill>
              </a:rPr>
              <a:t/>
            </a:r>
            <a:br>
              <a:rPr lang="hu-HU" sz="2400" dirty="0">
                <a:solidFill>
                  <a:schemeClr val="tx1"/>
                </a:solidFill>
              </a:rPr>
            </a:br>
            <a:endParaRPr lang="hu-HU" sz="2400" dirty="0">
              <a:solidFill>
                <a:schemeClr val="tx1"/>
              </a:solidFill>
            </a:endParaRPr>
          </a:p>
        </p:txBody>
      </p:sp>
      <p:sp>
        <p:nvSpPr>
          <p:cNvPr id="4" name="Téglalap 3"/>
          <p:cNvSpPr/>
          <p:nvPr/>
        </p:nvSpPr>
        <p:spPr>
          <a:xfrm>
            <a:off x="755576" y="2852936"/>
            <a:ext cx="763284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hu-HU" sz="2000" dirty="0"/>
              <a:t>kommunikációs </a:t>
            </a:r>
            <a:r>
              <a:rPr lang="hu-HU" sz="2000" dirty="0" smtClean="0"/>
              <a:t>gátak</a:t>
            </a:r>
          </a:p>
          <a:p>
            <a:pPr lvl="0"/>
            <a:endParaRPr lang="hu-HU" sz="2000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hu-HU" sz="2000" dirty="0" smtClean="0"/>
              <a:t>a </a:t>
            </a:r>
            <a:r>
              <a:rPr lang="hu-HU" sz="2000" dirty="0"/>
              <a:t>közös hang </a:t>
            </a:r>
            <a:r>
              <a:rPr lang="hu-HU" sz="2000" dirty="0" smtClean="0"/>
              <a:t>megtalálásának </a:t>
            </a:r>
            <a:r>
              <a:rPr lang="hu-HU" sz="2000" dirty="0"/>
              <a:t>lehetőségei: </a:t>
            </a:r>
            <a:endParaRPr lang="hu-HU" sz="2000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hu-HU" sz="2000" dirty="0" smtClean="0"/>
          </a:p>
          <a:p>
            <a:pPr lvl="0"/>
            <a:r>
              <a:rPr lang="hu-HU" sz="2000" dirty="0" smtClean="0"/>
              <a:t>	</a:t>
            </a:r>
            <a:r>
              <a:rPr lang="hu-HU" sz="2000" dirty="0"/>
              <a:t>	</a:t>
            </a:r>
            <a:r>
              <a:rPr lang="hu-HU" sz="2000" dirty="0" smtClean="0"/>
              <a:t>		- közösségi összetartozás</a:t>
            </a:r>
          </a:p>
          <a:p>
            <a:pPr lvl="0"/>
            <a:r>
              <a:rPr lang="hu-HU" sz="2000" dirty="0" smtClean="0"/>
              <a:t>				- kompetenciafejlesztés </a:t>
            </a:r>
            <a:endParaRPr lang="hu-HU" sz="1600" dirty="0"/>
          </a:p>
        </p:txBody>
      </p:sp>
    </p:spTree>
    <p:extLst>
      <p:ext uri="{BB962C8B-B14F-4D97-AF65-F5344CB8AC3E}">
        <p14:creationId xmlns:p14="http://schemas.microsoft.com/office/powerpoint/2010/main" val="5357212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71600" y="1484784"/>
            <a:ext cx="7344816" cy="864097"/>
          </a:xfrm>
        </p:spPr>
        <p:txBody>
          <a:bodyPr/>
          <a:lstStyle/>
          <a:p>
            <a:pPr lvl="0"/>
            <a:r>
              <a:rPr lang="hu-HU" sz="3200" dirty="0" smtClean="0">
                <a:solidFill>
                  <a:schemeClr val="tx1"/>
                </a:solidFill>
              </a:rPr>
              <a:t>Ajánlás</a:t>
            </a:r>
            <a:r>
              <a:rPr lang="hu-HU" sz="2400" dirty="0">
                <a:solidFill>
                  <a:schemeClr val="tx1"/>
                </a:solidFill>
              </a:rPr>
              <a:t/>
            </a:r>
            <a:br>
              <a:rPr lang="hu-HU" sz="2400" dirty="0">
                <a:solidFill>
                  <a:schemeClr val="tx1"/>
                </a:solidFill>
              </a:rPr>
            </a:br>
            <a:endParaRPr lang="hu-HU" sz="2400" dirty="0">
              <a:solidFill>
                <a:schemeClr val="tx1"/>
              </a:solidFill>
            </a:endParaRPr>
          </a:p>
        </p:txBody>
      </p:sp>
      <p:sp>
        <p:nvSpPr>
          <p:cNvPr id="4" name="Téglalap 3"/>
          <p:cNvSpPr/>
          <p:nvPr/>
        </p:nvSpPr>
        <p:spPr>
          <a:xfrm>
            <a:off x="755576" y="2852936"/>
            <a:ext cx="7632848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hu-HU" sz="2000" dirty="0"/>
              <a:t>https://folyoiratok.ofi.hu/uj-kozneveles/generacioelmeletek</a:t>
            </a:r>
            <a:endParaRPr lang="hu-HU" sz="2000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hu-HU" sz="20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hu-HU" sz="2000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hu-HU" sz="2000" dirty="0" smtClean="0"/>
              <a:t>https</a:t>
            </a:r>
            <a:r>
              <a:rPr lang="hu-HU" sz="2000" dirty="0"/>
              <a:t>://</a:t>
            </a:r>
            <a:r>
              <a:rPr lang="hu-HU" sz="2000" dirty="0" smtClean="0"/>
              <a:t>mersz.hu/mod/object.php?objazonosito=matud_f16546_i1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hu-HU" sz="2000" dirty="0"/>
          </a:p>
          <a:p>
            <a:pPr lvl="0"/>
            <a:endParaRPr lang="hu-HU" sz="2000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hu-HU" sz="1600" dirty="0"/>
          </a:p>
        </p:txBody>
      </p:sp>
    </p:spTree>
    <p:extLst>
      <p:ext uri="{BB962C8B-B14F-4D97-AF65-F5344CB8AC3E}">
        <p14:creationId xmlns:p14="http://schemas.microsoft.com/office/powerpoint/2010/main" val="40276265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42988" y="1412875"/>
            <a:ext cx="4419600" cy="143986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hu-HU" dirty="0" smtClean="0"/>
              <a:t>KÖSZÖNÖM </a:t>
            </a:r>
            <a:br>
              <a:rPr lang="hu-HU" dirty="0" smtClean="0"/>
            </a:br>
            <a:r>
              <a:rPr lang="hu-HU" dirty="0" smtClean="0"/>
              <a:t>A FIGYELMET!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67462396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GYENI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GYENI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</TotalTime>
  <Words>69</Words>
  <PresentationFormat>Diavetítés a képernyőre (4:3 oldalarány)</PresentationFormat>
  <Paragraphs>34</Paragraphs>
  <Slides>6</Slides>
  <Notes>2</Notes>
  <HiddenSlides>0</HiddenSlides>
  <MMClips>0</MMClips>
  <ScaleCrop>false</ScaleCrop>
  <HeadingPairs>
    <vt:vector size="4" baseType="variant">
      <vt:variant>
        <vt:lpstr>Téma</vt:lpstr>
      </vt:variant>
      <vt:variant>
        <vt:i4>2</vt:i4>
      </vt:variant>
      <vt:variant>
        <vt:lpstr>Diacímek</vt:lpstr>
      </vt:variant>
      <vt:variant>
        <vt:i4>6</vt:i4>
      </vt:variant>
    </vt:vector>
  </HeadingPairs>
  <TitlesOfParts>
    <vt:vector size="8" baseType="lpstr">
      <vt:lpstr>1_Office-téma</vt:lpstr>
      <vt:lpstr>2_Office-téma</vt:lpstr>
      <vt:lpstr>Generációs hidak  Transznacionális együttműködések „Vallás és kultúra a családokért - Nemzetközi kutatás a vallás és nemzeti identitás relációjának feltérképezésére, a közösség fejlesztésére”  Átányi Református Egyházközség  EFOP-5.2.2-17-2017-00037   2019. szeptember 20.</vt:lpstr>
      <vt:lpstr>Generáció</vt:lpstr>
      <vt:lpstr>A generációk típusai </vt:lpstr>
      <vt:lpstr>A generációk típusai </vt:lpstr>
      <vt:lpstr>Ajánlás </vt:lpstr>
      <vt:lpstr>KÖSZÖNÖM  A FIGYELMET!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2018-04-24T08:55:12Z</dcterms:created>
  <dcterms:modified xsi:type="dcterms:W3CDTF">2019-12-18T15:51:30Z</dcterms:modified>
</cp:coreProperties>
</file>